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80" r:id="rId2"/>
    <p:sldId id="281" r:id="rId3"/>
    <p:sldId id="282" r:id="rId4"/>
    <p:sldId id="283" r:id="rId5"/>
    <p:sldId id="269" r:id="rId6"/>
    <p:sldId id="259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4" r:id="rId15"/>
    <p:sldId id="425" r:id="rId16"/>
    <p:sldId id="426" r:id="rId17"/>
    <p:sldId id="427" r:id="rId18"/>
    <p:sldId id="423" r:id="rId19"/>
    <p:sldId id="428" r:id="rId20"/>
    <p:sldId id="429" r:id="rId21"/>
    <p:sldId id="430" r:id="rId22"/>
    <p:sldId id="431" r:id="rId23"/>
    <p:sldId id="434" r:id="rId24"/>
    <p:sldId id="435" r:id="rId25"/>
    <p:sldId id="436" r:id="rId26"/>
    <p:sldId id="437" r:id="rId27"/>
    <p:sldId id="432" r:id="rId28"/>
    <p:sldId id="442" r:id="rId29"/>
    <p:sldId id="438" r:id="rId30"/>
    <p:sldId id="439" r:id="rId31"/>
    <p:sldId id="440" r:id="rId32"/>
    <p:sldId id="441" r:id="rId33"/>
    <p:sldId id="433" r:id="rId34"/>
    <p:sldId id="294" r:id="rId35"/>
    <p:sldId id="286" r:id="rId36"/>
    <p:sldId id="265" r:id="rId37"/>
    <p:sldId id="276" r:id="rId38"/>
    <p:sldId id="271" r:id="rId39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F99"/>
    <a:srgbClr val="01388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5/03/2023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introd_itil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0E22B37-09F7-9A17-818B-BF58A0114A7B}"/>
              </a:ext>
            </a:extLst>
          </p:cNvPr>
          <p:cNvSpPr txBox="1"/>
          <p:nvPr/>
        </p:nvSpPr>
        <p:spPr>
          <a:xfrm>
            <a:off x="181254" y="5794849"/>
            <a:ext cx="455634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GERENCIA Y GESTION DE T.I//GESTION DE TECNOLOGIAS</a:t>
            </a:r>
          </a:p>
          <a:p>
            <a:pPr algn="ctr"/>
            <a:endParaRPr lang="es-419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54158150-46B2-4B1D-1C24-102EAB1B462E}"/>
              </a:ext>
            </a:extLst>
          </p:cNvPr>
          <p:cNvSpPr txBox="1"/>
          <p:nvPr/>
        </p:nvSpPr>
        <p:spPr>
          <a:xfrm>
            <a:off x="1005636" y="1932360"/>
            <a:ext cx="5934075" cy="263525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tiene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objetivo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de:</a:t>
            </a:r>
          </a:p>
          <a:p>
            <a:pPr marL="241300" indent="-228600">
              <a:lnSpc>
                <a:spcPts val="2055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Maximizar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los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beneficios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derivados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del uso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>
              <a:lnSpc>
                <a:spcPts val="2055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ts val="2050"/>
              </a:lnSpc>
              <a:spcBef>
                <a:spcPts val="7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Minimizar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adquisición,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procesamiento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uso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</a:p>
          <a:p>
            <a:pPr marL="241300">
              <a:lnSpc>
                <a:spcPts val="205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información.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ts val="205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Determinar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responsabilidades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uso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efectivo,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eficiente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>
              <a:lnSpc>
                <a:spcPts val="205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económico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 err="1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Asegurar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suministro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continuo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información.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328E0AD6-EB48-D7A4-074F-91CCFA99F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700" y="1062284"/>
            <a:ext cx="25399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Obj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e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ti</a:t>
            </a:r>
            <a:r>
              <a:rPr sz="2400" b="1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v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41996985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E30F1D2A-059A-C7D1-F0D4-E6C7F82F2D68}"/>
              </a:ext>
            </a:extLst>
          </p:cNvPr>
          <p:cNvSpPr txBox="1"/>
          <p:nvPr/>
        </p:nvSpPr>
        <p:spPr>
          <a:xfrm>
            <a:off x="1005636" y="2035555"/>
            <a:ext cx="6691630" cy="21636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20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•Para</a:t>
            </a:r>
            <a:r>
              <a:rPr sz="12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gestionar</a:t>
            </a:r>
            <a:r>
              <a:rPr sz="12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contamos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serie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recursos.</a:t>
            </a:r>
            <a:r>
              <a:rPr sz="120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estudiar</a:t>
            </a:r>
            <a:r>
              <a:rPr sz="12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estos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ts val="1825"/>
              </a:lnSpc>
            </a:pP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vamos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diferenciar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: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–Recursos</a:t>
            </a:r>
            <a:r>
              <a:rPr sz="120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–Recursos</a:t>
            </a:r>
            <a:r>
              <a:rPr sz="12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técnicos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–Recursos</a:t>
            </a:r>
            <a:r>
              <a:rPr sz="120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tecnológicos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–Recursos</a:t>
            </a:r>
            <a:r>
              <a:rPr sz="120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humanos,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200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conceptuales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ts val="1825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20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últimamente</a:t>
            </a:r>
            <a:r>
              <a:rPr sz="1200" spc="-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parecen</a:t>
            </a:r>
            <a:r>
              <a:rPr sz="120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agruparse</a:t>
            </a:r>
            <a:r>
              <a:rPr sz="12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solo</a:t>
            </a:r>
            <a:r>
              <a:rPr sz="12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tres:</a:t>
            </a:r>
            <a:r>
              <a:rPr sz="12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informáticos,</a:t>
            </a:r>
            <a:endParaRPr sz="1200" dirty="0">
              <a:latin typeface="Century Gothic" panose="020B0502020202020204" pitchFamily="34" charset="0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humanos</a:t>
            </a:r>
            <a:r>
              <a:rPr sz="120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económicos.</a:t>
            </a:r>
            <a:endParaRPr sz="12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48BD2E79-92D6-5E3F-DF0C-C7A8FA8FB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1483" y="1094511"/>
            <a:ext cx="18199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123157"/>
                </a:solidFill>
                <a:latin typeface="Century Gothic" panose="020B0502020202020204" pitchFamily="34" charset="0"/>
              </a:rPr>
              <a:t>R</a:t>
            </a:r>
            <a:r>
              <a:rPr sz="2400" b="1" dirty="0">
                <a:solidFill>
                  <a:srgbClr val="123157"/>
                </a:solidFill>
                <a:latin typeface="Century Gothic" panose="020B0502020202020204" pitchFamily="34" charset="0"/>
              </a:rPr>
              <a:t>e</a:t>
            </a:r>
            <a:r>
              <a:rPr sz="2400" b="1" spc="-5" dirty="0">
                <a:solidFill>
                  <a:srgbClr val="123157"/>
                </a:solidFill>
                <a:latin typeface="Century Gothic" panose="020B0502020202020204" pitchFamily="34" charset="0"/>
              </a:rPr>
              <a:t>c</a:t>
            </a:r>
            <a:r>
              <a:rPr sz="2400" b="1" spc="5" dirty="0">
                <a:solidFill>
                  <a:srgbClr val="123157"/>
                </a:solidFill>
                <a:latin typeface="Century Gothic" panose="020B0502020202020204" pitchFamily="34" charset="0"/>
              </a:rPr>
              <a:t>u</a:t>
            </a:r>
            <a:r>
              <a:rPr sz="2400" b="1" spc="-30" dirty="0">
                <a:solidFill>
                  <a:srgbClr val="123157"/>
                </a:solidFill>
                <a:latin typeface="Century Gothic" panose="020B0502020202020204" pitchFamily="34" charset="0"/>
              </a:rPr>
              <a:t>r</a:t>
            </a:r>
            <a:r>
              <a:rPr sz="2400" b="1" dirty="0">
                <a:solidFill>
                  <a:srgbClr val="123157"/>
                </a:solidFill>
                <a:latin typeface="Century Gothic" panose="020B0502020202020204" pitchFamily="34" charset="0"/>
              </a:rPr>
              <a:t>sos</a:t>
            </a:r>
          </a:p>
        </p:txBody>
      </p:sp>
    </p:spTree>
    <p:extLst>
      <p:ext uri="{BB962C8B-B14F-4D97-AF65-F5344CB8AC3E}">
        <p14:creationId xmlns:p14="http://schemas.microsoft.com/office/powerpoint/2010/main" val="229971644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EDF048B5-4423-6AEB-4C8B-C63338567F42}"/>
              </a:ext>
            </a:extLst>
          </p:cNvPr>
          <p:cNvSpPr txBox="1"/>
          <p:nvPr/>
        </p:nvSpPr>
        <p:spPr>
          <a:xfrm>
            <a:off x="888528" y="1770163"/>
            <a:ext cx="6704330" cy="372352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27305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toda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documentación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textual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textual,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interna,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informal,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organización: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1.Las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primarias,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externas,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buClr>
                <a:srgbClr val="123157"/>
              </a:buClr>
              <a:buFont typeface="Arial MT"/>
              <a:buChar char="•"/>
            </a:pPr>
            <a:endParaRPr sz="16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161290" indent="-228600">
              <a:lnSpc>
                <a:spcPts val="1730"/>
              </a:lnSpc>
              <a:spcBef>
                <a:spcPts val="15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2.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secundarias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(índices,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catálogos,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localizadores,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directorios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repertorios</a:t>
            </a:r>
            <a:r>
              <a:rPr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institucionalmente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elaborados,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diccionarios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elementos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organización,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etc.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sean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elaboradas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 interior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organización;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3. 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terciarias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internas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externas;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4.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bases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datos institucionales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extra-institucionales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44450" indent="-228600">
              <a:lnSpc>
                <a:spcPts val="1730"/>
              </a:lnSpc>
              <a:spcBef>
                <a:spcPts val="10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5.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 (comercializables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resultado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agregación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institucional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extra.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Institucional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disponibles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5ECC2EBF-59FB-2D11-4A23-5D3F9ACB4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633" y="1062283"/>
            <a:ext cx="362054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013F99"/>
                </a:solidFill>
                <a:latin typeface="Century Gothic" panose="020B0502020202020204" pitchFamily="34" charset="0"/>
              </a:rPr>
              <a:t>R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e</a:t>
            </a: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</a:t>
            </a:r>
            <a:r>
              <a:rPr sz="2400" b="1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u</a:t>
            </a:r>
            <a:r>
              <a:rPr sz="2400" b="1" spc="-30" dirty="0">
                <a:solidFill>
                  <a:srgbClr val="013F99"/>
                </a:solidFill>
                <a:latin typeface="Century Gothic" panose="020B0502020202020204" pitchFamily="34" charset="0"/>
              </a:rPr>
              <a:t>r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sos</a:t>
            </a:r>
          </a:p>
        </p:txBody>
      </p:sp>
    </p:spTree>
    <p:extLst>
      <p:ext uri="{BB962C8B-B14F-4D97-AF65-F5344CB8AC3E}">
        <p14:creationId xmlns:p14="http://schemas.microsoft.com/office/powerpoint/2010/main" val="124807606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5EDE229E-6B87-EB50-DDF5-2E645624D602}"/>
              </a:ext>
            </a:extLst>
          </p:cNvPr>
          <p:cNvSpPr txBox="1"/>
          <p:nvPr/>
        </p:nvSpPr>
        <p:spPr>
          <a:xfrm>
            <a:off x="543559" y="1890775"/>
            <a:ext cx="7082790" cy="242880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379095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hacemos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división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según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servicio</a:t>
            </a:r>
            <a:r>
              <a:rPr sz="105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presta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al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usuario,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05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050" spc="-3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dividir</a:t>
            </a:r>
            <a:r>
              <a:rPr sz="1050" spc="-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cuatro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grandes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clases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según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Horton:</a:t>
            </a:r>
            <a:endParaRPr sz="1050" dirty="0">
              <a:latin typeface="Century Gothic" panose="020B0502020202020204" pitchFamily="34" charset="0"/>
              <a:cs typeface="Calibri"/>
            </a:endParaRPr>
          </a:p>
          <a:p>
            <a:pPr marL="241300" marR="53975" indent="-228600">
              <a:lnSpc>
                <a:spcPts val="173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050" b="1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050" b="1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b="1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050" b="1" spc="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:</a:t>
            </a:r>
            <a:r>
              <a:rPr sz="1050" b="1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individuo</a:t>
            </a:r>
            <a:r>
              <a:rPr sz="1050" spc="-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-un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lugar-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facilitan </a:t>
            </a:r>
            <a:r>
              <a:rPr sz="1050" spc="-34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necesaria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usuarios.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Responde</a:t>
            </a:r>
            <a:r>
              <a:rPr sz="1050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interrogante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donde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quien.</a:t>
            </a:r>
            <a:r>
              <a:rPr sz="105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Ejemplos</a:t>
            </a:r>
            <a:r>
              <a:rPr sz="105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05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jefe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,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bibliotecólogo,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computador,</a:t>
            </a:r>
            <a:r>
              <a:rPr sz="105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050" spc="-34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editor</a:t>
            </a:r>
            <a:endParaRPr sz="1050" dirty="0">
              <a:latin typeface="Century Gothic" panose="020B0502020202020204" pitchFamily="34" charset="0"/>
              <a:cs typeface="Calibri"/>
            </a:endParaRPr>
          </a:p>
          <a:p>
            <a:pPr marL="241300" marR="5080" indent="-228600">
              <a:lnSpc>
                <a:spcPct val="901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5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050" b="1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b="1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información:</a:t>
            </a:r>
            <a:r>
              <a:rPr sz="1050" b="1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útiles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para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ofrecer</a:t>
            </a:r>
            <a:r>
              <a:rPr sz="105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 usuarios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ayuda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precisan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encontrar</a:t>
            </a:r>
            <a:r>
              <a:rPr sz="105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información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necesaria.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Ejemplos</a:t>
            </a:r>
            <a:r>
              <a:rPr sz="105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oficinas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información,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050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referencia</a:t>
            </a:r>
            <a:r>
              <a:rPr sz="1050" spc="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bibliotecas,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050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asesoría,</a:t>
            </a:r>
            <a:r>
              <a:rPr sz="105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indización </a:t>
            </a:r>
            <a:r>
              <a:rPr sz="1050" spc="-34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resumen,</a:t>
            </a:r>
            <a:r>
              <a:rPr sz="105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búsquedas,</a:t>
            </a:r>
            <a:r>
              <a:rPr sz="105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DSI,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etc.</a:t>
            </a:r>
            <a:endParaRPr sz="1050" dirty="0">
              <a:latin typeface="Century Gothic" panose="020B0502020202020204" pitchFamily="34" charset="0"/>
              <a:cs typeface="Calibri"/>
            </a:endParaRPr>
          </a:p>
          <a:p>
            <a:pPr marL="241300" marR="26034" indent="-228600">
              <a:lnSpc>
                <a:spcPts val="173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•</a:t>
            </a:r>
            <a:r>
              <a:rPr sz="105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050" b="1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050" b="1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información:</a:t>
            </a:r>
            <a:r>
              <a:rPr sz="1050" b="1" spc="4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Constituyen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mercancía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útil</a:t>
            </a:r>
            <a:r>
              <a:rPr sz="105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ofrecida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usuarios </a:t>
            </a:r>
            <a:r>
              <a:rPr sz="1050" spc="-3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ayudarles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0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encontrar</a:t>
            </a:r>
            <a:r>
              <a:rPr sz="105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05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necesaria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,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tales</a:t>
            </a:r>
            <a:r>
              <a:rPr sz="105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05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05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05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documentos </a:t>
            </a:r>
            <a:r>
              <a:rPr sz="105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secundarios</a:t>
            </a:r>
            <a:endParaRPr sz="105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A76E1BF8-878C-B0B7-F21B-4AAC69AA4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3917" y="846720"/>
            <a:ext cx="462485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Recursos</a:t>
            </a:r>
            <a:r>
              <a:rPr sz="2800" b="1" spc="-7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800" b="1" spc="-4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56202169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FB4DC68-104D-5F13-3365-AF866B4F7F1A}"/>
              </a:ext>
            </a:extLst>
          </p:cNvPr>
          <p:cNvSpPr txBox="1"/>
          <p:nvPr/>
        </p:nvSpPr>
        <p:spPr>
          <a:xfrm>
            <a:off x="543559" y="1890775"/>
            <a:ext cx="7011670" cy="1458156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080" indent="-228600">
              <a:lnSpc>
                <a:spcPts val="1730"/>
              </a:lnSpc>
              <a:spcBef>
                <a:spcPts val="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b="1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b="1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Información:</a:t>
            </a:r>
            <a:r>
              <a:rPr sz="1400" b="1" spc="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Configuran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procesos</a:t>
            </a:r>
            <a:r>
              <a:rPr sz="140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procedimientos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estructurados</a:t>
            </a:r>
            <a:r>
              <a:rPr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través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cual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información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recogidos,</a:t>
            </a:r>
            <a:r>
              <a:rPr sz="140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organizados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distribuidos </a:t>
            </a:r>
            <a:r>
              <a:rPr sz="1400" spc="-34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 los usuarios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.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recogida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entrada,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informes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salidas.</a:t>
            </a:r>
            <a:endParaRPr sz="1400" dirty="0">
              <a:latin typeface="Century Gothic" panose="020B0502020202020204" pitchFamily="34" charset="0"/>
              <a:cs typeface="Calibri"/>
            </a:endParaRPr>
          </a:p>
          <a:p>
            <a:pPr marL="241300" indent="-228600">
              <a:lnSpc>
                <a:spcPts val="1825"/>
              </a:lnSpc>
              <a:spcBef>
                <a:spcPts val="7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Dos</a:t>
            </a:r>
            <a:r>
              <a:rPr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cuatro</a:t>
            </a:r>
            <a:r>
              <a:rPr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spc="5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refieren</a:t>
            </a:r>
            <a:r>
              <a:rPr sz="140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al significado:</a:t>
            </a:r>
            <a:r>
              <a:rPr sz="1400" spc="-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sistemas;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otros</a:t>
            </a:r>
            <a:endParaRPr sz="1400" dirty="0">
              <a:latin typeface="Century Gothic" panose="020B0502020202020204" pitchFamily="34" charset="0"/>
              <a:cs typeface="Calibri"/>
            </a:endParaRPr>
          </a:p>
          <a:p>
            <a:pPr marL="241300">
              <a:lnSpc>
                <a:spcPts val="1825"/>
              </a:lnSpc>
            </a:pP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finalidad:</a:t>
            </a:r>
            <a:r>
              <a:rPr sz="1400" spc="-5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 servicios.</a:t>
            </a:r>
            <a:endParaRPr sz="14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3247476D-801C-6DC5-F4CB-EDDF82FC0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8137" y="795595"/>
            <a:ext cx="29902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123157"/>
                </a:solidFill>
                <a:latin typeface="Century Gothic" panose="020B0502020202020204" pitchFamily="34" charset="0"/>
                <a:cs typeface="Calibri Light"/>
              </a:rPr>
              <a:t>Recursos</a:t>
            </a:r>
            <a:r>
              <a:rPr sz="1800" b="1" spc="-85" dirty="0">
                <a:solidFill>
                  <a:srgbClr val="123157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10" dirty="0">
                <a:solidFill>
                  <a:srgbClr val="123157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800" b="1" spc="-65" dirty="0">
                <a:solidFill>
                  <a:srgbClr val="123157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25" dirty="0">
                <a:solidFill>
                  <a:srgbClr val="123157"/>
                </a:solidFill>
                <a:latin typeface="Century Gothic" panose="020B0502020202020204" pitchFamily="34" charset="0"/>
                <a:cs typeface="Calibri Light"/>
              </a:rPr>
              <a:t>Información</a:t>
            </a:r>
            <a:endParaRPr sz="1800" b="1" dirty="0">
              <a:latin typeface="Century Gothic" panose="020B050202020202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1439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BA88543-2772-9CDA-60CC-59B50BB1865B}"/>
              </a:ext>
            </a:extLst>
          </p:cNvPr>
          <p:cNvSpPr txBox="1"/>
          <p:nvPr/>
        </p:nvSpPr>
        <p:spPr>
          <a:xfrm>
            <a:off x="779170" y="425958"/>
            <a:ext cx="7341234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Técnicos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99085" marR="1140460" indent="-287020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Estos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tipos: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operacionales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83210" indent="-271145">
              <a:lnSpc>
                <a:spcPct val="100000"/>
              </a:lnSpc>
              <a:buChar char="•"/>
              <a:tabLst>
                <a:tab pos="283210" algn="l"/>
                <a:tab pos="283845" algn="l"/>
              </a:tabLst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operacionales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incluyen: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marR="196215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selección,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tratamiento,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almacenamiento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difusión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institución;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AutoNum type="arabicParenR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automatización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procesamiento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AutoNum type="arabicParenR" startAt="3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productores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(comerciales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no)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buAutoNum type="arabicParenR" startAt="3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gerencial,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administrativo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 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soporte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cuenta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unidad;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AutoNum type="arabicParenR" startAt="3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 internos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reprografía;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2700" marR="25400">
              <a:lnSpc>
                <a:spcPct val="100000"/>
              </a:lnSpc>
              <a:buAutoNum type="arabicParenR" startAt="3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unidades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departamentales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producción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(comercializable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promocional)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93193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7ED55D32-80C3-DD38-3CE0-B5A0778995DF}"/>
              </a:ext>
            </a:extLst>
          </p:cNvPr>
          <p:cNvSpPr txBox="1"/>
          <p:nvPr/>
        </p:nvSpPr>
        <p:spPr>
          <a:xfrm>
            <a:off x="779170" y="578865"/>
            <a:ext cx="7442200" cy="393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Técnicos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38417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categoría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incluirán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técnicas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formatos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para: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1)La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determinación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necesidades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usuarios;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98120" indent="-186055">
              <a:lnSpc>
                <a:spcPct val="100000"/>
              </a:lnSpc>
              <a:buSzPct val="94444"/>
              <a:buAutoNum type="arabicParenR" startAt="2"/>
              <a:tabLst>
                <a:tab pos="19875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determinación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flujos 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98755" indent="-186690">
              <a:lnSpc>
                <a:spcPct val="100000"/>
              </a:lnSpc>
              <a:buSzPct val="94444"/>
              <a:buAutoNum type="arabicParenR" startAt="2"/>
              <a:tabLst>
                <a:tab pos="19939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evaluación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aprovechamiento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diseño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evaluación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eficiencia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institución;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96520">
              <a:lnSpc>
                <a:spcPct val="100000"/>
              </a:lnSpc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definición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cumplimiento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normas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relativas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l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manejo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documentación,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diseño,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implementación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automatizados,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funcionamiento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servicios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informativos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el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institucional;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788670">
              <a:lnSpc>
                <a:spcPct val="100000"/>
              </a:lnSpc>
              <a:spcBef>
                <a:spcPts val="5"/>
              </a:spcBef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evaluación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ambiente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organizacional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dinámica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informativa;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agregación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organización;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50190" indent="-238125">
              <a:lnSpc>
                <a:spcPct val="100000"/>
              </a:lnSpc>
              <a:buSzPct val="94444"/>
              <a:buAutoNum type="arabicParenR" startAt="4"/>
              <a:tabLst>
                <a:tab pos="25082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determinación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costo/beneficio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informativas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584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60D7599D-4880-F5AC-EE1A-37C48059DE3E}"/>
              </a:ext>
            </a:extLst>
          </p:cNvPr>
          <p:cNvSpPr txBox="1"/>
          <p:nvPr/>
        </p:nvSpPr>
        <p:spPr>
          <a:xfrm>
            <a:off x="321212" y="1827109"/>
            <a:ext cx="7371715" cy="2813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indent="-114935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solo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tiene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resulta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apropiada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tarea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situación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servir.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100965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consumidores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servicios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brindan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diferentes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unidades),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asignan valor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reciben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partir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criterios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ellos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mismos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establecen.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práctico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pragmático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radica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cuan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fácilmente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permite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alcanzar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propósito,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explotar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cumplir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otro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objetivo.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valor tiene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características: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0" indent="-114935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subjetivo,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asignado por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individuos,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grupos,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organizaciones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por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sociedad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su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conjunto.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0" indent="-114935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asignación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sujeta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diversas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condiciones,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ellas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factor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tiempo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0" indent="-114935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positivo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negativo,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positivo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constituye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beneficio,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negativo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perjuicio,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generalmente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costo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gasto.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F46020E-630C-BE7A-D220-3DF7D1839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223" y="925117"/>
            <a:ext cx="550237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Valor</a:t>
            </a:r>
            <a:r>
              <a:rPr sz="2000" b="1" spc="-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000" b="1" spc="-3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sz="20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404989166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4C5A09A-D274-7124-E4E6-8ED26C6D995B}"/>
              </a:ext>
            </a:extLst>
          </p:cNvPr>
          <p:cNvSpPr txBox="1"/>
          <p:nvPr/>
        </p:nvSpPr>
        <p:spPr>
          <a:xfrm>
            <a:off x="958392" y="1584452"/>
            <a:ext cx="5477510" cy="3244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indent="-114935">
              <a:lnSpc>
                <a:spcPct val="100000"/>
              </a:lnSpc>
              <a:spcBef>
                <a:spcPts val="100"/>
              </a:spcBef>
              <a:buClr>
                <a:srgbClr val="123157"/>
              </a:buClr>
              <a:buSzPct val="94444"/>
              <a:buChar char="•"/>
              <a:tabLst>
                <a:tab pos="127635" algn="l"/>
              </a:tabLst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•Selección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•Representación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•Almacenamiento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•Recuperación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•Distribución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organizaciones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encontraremos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diferentes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fuentes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donde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genera información: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–Personas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–Sistemas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Gestión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comunicaciones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–Documentos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354965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Personas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354965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BCFB3ED-D051-CB6D-6451-69AD7CB1A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275" y="592587"/>
            <a:ext cx="50101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Ciclo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Vida</a:t>
            </a:r>
            <a:r>
              <a:rPr sz="2000" b="1" spc="-3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sz="20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1065678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520B43F-8151-3321-C72A-39F52914D265}"/>
              </a:ext>
            </a:extLst>
          </p:cNvPr>
          <p:cNvSpPr txBox="1"/>
          <p:nvPr/>
        </p:nvSpPr>
        <p:spPr>
          <a:xfrm>
            <a:off x="775893" y="1463889"/>
            <a:ext cx="6661150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•Una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vez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identificadas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fuentes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institución,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valorar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importancia y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calidad.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•La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ISO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establece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debemos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observar: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–Autenticidad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–Fiabilidad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–Integridad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–Disponibilidad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Selección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Autenticidad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•Es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aquél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que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probar: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•que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afirma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ser;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•que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creado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enviado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persona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afirma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creado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enviado;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creado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enviado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momento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afirma.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garantizar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autenticidad, las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organizaciones deberían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implantar y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documentar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políticas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procedimientos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control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creación,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recepción,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transmisión,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mantenimiento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disposición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manera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asegure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creadores</a:t>
            </a:r>
            <a:r>
              <a:rPr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mismos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estén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autorizados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identificados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documentos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estén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protegidos</a:t>
            </a:r>
            <a:r>
              <a:rPr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frente</a:t>
            </a:r>
            <a:r>
              <a:rPr sz="1200" spc="8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adición,</a:t>
            </a:r>
            <a:r>
              <a:rPr sz="12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supresión,</a:t>
            </a:r>
            <a:r>
              <a:rPr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modificación,</a:t>
            </a:r>
            <a:r>
              <a:rPr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utilización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u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ocultación no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autorizadas.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2640FCE-455E-160B-22A9-64D8447EED45}"/>
              </a:ext>
            </a:extLst>
          </p:cNvPr>
          <p:cNvSpPr txBox="1">
            <a:spLocks/>
          </p:cNvSpPr>
          <p:nvPr/>
        </p:nvSpPr>
        <p:spPr>
          <a:xfrm>
            <a:off x="3157473" y="6373469"/>
            <a:ext cx="282765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200" spc="-45">
                <a:solidFill>
                  <a:srgbClr val="013F99"/>
                </a:solidFill>
                <a:latin typeface="Century Gothic" panose="020B0502020202020204" pitchFamily="34" charset="0"/>
              </a:rPr>
              <a:t>Hr.</a:t>
            </a:r>
            <a:r>
              <a:rPr lang="es-419" sz="1200" spc="-1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20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1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200" spc="-2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200" spc="-1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200" spc="-5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200" spc="-1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200" spc="5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200" spc="5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 spc="-5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</a:p>
          <a:p>
            <a:pPr marL="635" algn="ctr"/>
            <a:r>
              <a:rPr lang="es-419" sz="1200" spc="-5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200" spc="-65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20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  <a:endParaRPr lang="es-419" sz="1200" dirty="0">
              <a:solidFill>
                <a:srgbClr val="013F9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5A8284D-BC52-96EC-1710-0D358A47E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2926" y="610991"/>
            <a:ext cx="509422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1875" marR="5080" indent="-10198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Ciclo</a:t>
            </a:r>
            <a:r>
              <a:rPr sz="1800" b="1" spc="-4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18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Vida</a:t>
            </a:r>
            <a:r>
              <a:rPr sz="1800" b="1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18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 </a:t>
            </a:r>
            <a:r>
              <a:rPr sz="1800" b="1" spc="-39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Selección</a:t>
            </a:r>
          </a:p>
        </p:txBody>
      </p:sp>
    </p:spTree>
    <p:extLst>
      <p:ext uri="{BB962C8B-B14F-4D97-AF65-F5344CB8AC3E}">
        <p14:creationId xmlns:p14="http://schemas.microsoft.com/office/powerpoint/2010/main" val="38804104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43044" y="2608636"/>
            <a:ext cx="3018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419" sz="1600" b="1" dirty="0">
                <a:latin typeface="Century Gothic" panose="020B0502020202020204" pitchFamily="34" charset="0"/>
              </a:rPr>
              <a:t>GESTION DE TECNOLOGIAS</a:t>
            </a:r>
            <a:endParaRPr lang="es-419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0" y="3350952"/>
            <a:ext cx="373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4135" marR="979805">
              <a:lnSpc>
                <a:spcPct val="100000"/>
              </a:lnSpc>
            </a:pPr>
            <a:r>
              <a:rPr lang="es-MX" sz="1600" b="1" dirty="0">
                <a:latin typeface="Morn Thin" panose="00000200000000000000" pitchFamily="50" charset="0"/>
              </a:rPr>
              <a:t>CONCEPTOS.</a:t>
            </a:r>
            <a:r>
              <a:rPr lang="es-MX" sz="1600" b="1" spc="-10" dirty="0">
                <a:latin typeface="Calibri"/>
                <a:cs typeface="Calibri"/>
              </a:rPr>
              <a:t> </a:t>
            </a:r>
            <a:r>
              <a:rPr lang="es-MX" sz="1600" b="1" dirty="0">
                <a:latin typeface="Calibri"/>
                <a:cs typeface="Calibri"/>
              </a:rPr>
              <a:t> 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spc="-10" dirty="0">
                <a:latin typeface="Calibri"/>
                <a:cs typeface="Calibri"/>
              </a:rPr>
              <a:t>EJEMPLOS</a:t>
            </a:r>
            <a:r>
              <a:rPr lang="es-419" sz="1600" b="1" dirty="0">
                <a:latin typeface="Calibri"/>
                <a:cs typeface="Calibri"/>
              </a:rPr>
              <a:t> </a:t>
            </a:r>
            <a:r>
              <a:rPr lang="es-419" sz="1600" b="1" spc="-10" dirty="0">
                <a:latin typeface="Calibri"/>
                <a:cs typeface="Calibri"/>
              </a:rPr>
              <a:t>APLICADOS</a:t>
            </a:r>
            <a:endParaRPr lang="es-419" sz="16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B92731E-ADDC-CE21-B625-08510CBD77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8268" y="557407"/>
            <a:ext cx="5996382" cy="28789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algn="ctr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Ciclo</a:t>
            </a:r>
            <a:r>
              <a:rPr sz="18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8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Vida</a:t>
            </a:r>
            <a:r>
              <a:rPr sz="18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sz="1800" b="1" spc="-6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la</a:t>
            </a:r>
            <a:r>
              <a:rPr sz="1800" b="1" spc="-5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información </a:t>
            </a:r>
            <a:r>
              <a:rPr sz="1800" b="1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Selección</a:t>
            </a:r>
            <a:r>
              <a:rPr sz="1800" b="1" spc="-6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-</a:t>
            </a:r>
            <a:r>
              <a:rPr sz="1800" b="1" spc="-3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sz="18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Fiabilidad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8073BE5-ED44-D0E2-1AC0-7A4CB5821AC3}"/>
              </a:ext>
            </a:extLst>
          </p:cNvPr>
          <p:cNvSpPr txBox="1"/>
          <p:nvPr/>
        </p:nvSpPr>
        <p:spPr>
          <a:xfrm>
            <a:off x="676757" y="1281175"/>
            <a:ext cx="6854190" cy="33566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36650">
              <a:lnSpc>
                <a:spcPct val="99900"/>
              </a:lnSpc>
              <a:spcBef>
                <a:spcPts val="95"/>
              </a:spcBef>
              <a:buClr>
                <a:srgbClr val="123157"/>
              </a:buClr>
              <a:buSzPct val="93750"/>
              <a:buChar char="•"/>
              <a:tabLst>
                <a:tab pos="114300" algn="l"/>
              </a:tabLst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Fiable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aquél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cuyo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contenido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considerado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representación</a:t>
            </a:r>
            <a:r>
              <a:rPr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completa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precisa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operaciones,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actividades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hechos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da testimonio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recurrir</a:t>
            </a:r>
            <a:r>
              <a:rPr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curso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posteriores</a:t>
            </a:r>
            <a:r>
              <a:rPr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actividades.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creados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momento,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poco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después,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tiene lugar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operación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reflejan,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individuos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dispongan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directo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hechos</a:t>
            </a:r>
            <a:r>
              <a:rPr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automáticamente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instrumentos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habitualmente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realizar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3815" marR="3935729">
              <a:lnSpc>
                <a:spcPct val="100000"/>
              </a:lnSpc>
              <a:spcBef>
                <a:spcPts val="409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Selección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–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Integridad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20"/>
              </a:spcBef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•hace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referencia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su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carácter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completo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inalterado.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necesario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esté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protegido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modificaciones no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autorizadas.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3815" marR="5080">
              <a:lnSpc>
                <a:spcPct val="100000"/>
              </a:lnSpc>
              <a:buChar char="•"/>
              <a:tabLst>
                <a:tab pos="192405" algn="l"/>
              </a:tabLst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políticas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procedimientos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especificar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Qué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adiciones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anotaciones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realizarse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después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creación,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qué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circunstancias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autorizarse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dichas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adiciones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anotaciones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quién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está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llevarlas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cabo.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anotación,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adición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supresión</a:t>
            </a:r>
            <a:r>
              <a:rPr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autorizada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realice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indicarse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explícita</a:t>
            </a:r>
            <a:r>
              <a:rPr sz="12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dejar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traza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5335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B53188E-A68A-7C87-2BAF-E8854D17CF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4275" y="447073"/>
            <a:ext cx="506162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Ciclo</a:t>
            </a:r>
            <a:r>
              <a:rPr sz="1600" b="1" spc="-4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16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Vida</a:t>
            </a:r>
            <a:r>
              <a:rPr sz="1600" b="1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16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sz="16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 </a:t>
            </a:r>
            <a:r>
              <a:rPr sz="1600" b="1" spc="-39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Selección </a:t>
            </a:r>
            <a:r>
              <a:rPr sz="16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sz="1600" b="1" spc="-3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6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Disponibilidad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60E131-0D26-444D-8DED-94A9EAEA890C}"/>
              </a:ext>
            </a:extLst>
          </p:cNvPr>
          <p:cNvSpPr txBox="1"/>
          <p:nvPr/>
        </p:nvSpPr>
        <p:spPr>
          <a:xfrm>
            <a:off x="290448" y="1161732"/>
            <a:ext cx="7618095" cy="49965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7804" marR="1003935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Utilizable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aquél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localizado,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recuperado,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presentado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interpretado.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presentación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mostrar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operación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produjo.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indicaciones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sobre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contexto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contener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información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necesaria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comprensión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crearon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usaron.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17804" marR="760095">
              <a:lnSpc>
                <a:spcPct val="99400"/>
              </a:lnSpc>
              <a:spcBef>
                <a:spcPts val="10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posible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identificar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contexto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amplio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funciones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mantener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vínculos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existentes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documentos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reflejan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secuencia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actividades</a:t>
            </a:r>
            <a:r>
              <a:rPr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.</a:t>
            </a:r>
          </a:p>
          <a:p>
            <a:pPr marL="434975">
              <a:lnSpc>
                <a:spcPct val="100000"/>
              </a:lnSpc>
              <a:spcBef>
                <a:spcPts val="740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34975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Representación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426084">
              <a:lnSpc>
                <a:spcPct val="100000"/>
              </a:lnSpc>
              <a:spcBef>
                <a:spcPts val="835"/>
              </a:spcBef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•La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representación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400" b="1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razonamiento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área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inteligencia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artificial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cuyo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objetivo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fundamental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representar</a:t>
            </a:r>
            <a:r>
              <a:rPr sz="14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manera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facilite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inferencia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(sacar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conclusiones)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partir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dicho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1435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Analiza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cómo pensar formalmente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-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cómo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usar un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símbolos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representar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dominio del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discurso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(aquello de lo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hablar),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junto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funciones que permitan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inferir (realizar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razonamiento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formal)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sobre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objetos.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Generalmente,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algún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tipo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lógica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proveer</a:t>
            </a:r>
            <a:r>
              <a:rPr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semántica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formal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funciones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razonamiento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símbolos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dominio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discurso,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además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proveer</a:t>
            </a:r>
            <a:r>
              <a:rPr sz="1400" spc="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operadores</a:t>
            </a:r>
            <a:r>
              <a:rPr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cuantificadores,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operadores</a:t>
            </a:r>
            <a:r>
              <a:rPr sz="14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modales,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etc.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Esto,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junto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 teoría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interpretación,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significado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frases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lógica.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479053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D5E7C2-8EA3-2B59-5E36-2F428B021F10}"/>
              </a:ext>
            </a:extLst>
          </p:cNvPr>
          <p:cNvSpPr txBox="1"/>
          <p:nvPr/>
        </p:nvSpPr>
        <p:spPr>
          <a:xfrm>
            <a:off x="240893" y="1802637"/>
            <a:ext cx="7428865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3750"/>
              <a:buAutoNum type="arabicPeriod"/>
              <a:tabLst>
                <a:tab pos="16700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Cobertura,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significa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representación</a:t>
            </a:r>
            <a:r>
              <a:rPr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cubre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anchura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profundidad.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cobertura</a:t>
            </a:r>
            <a:r>
              <a:rPr sz="12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amplia,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representación</a:t>
            </a:r>
            <a:r>
              <a:rPr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no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determinar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nada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ni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resolver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ambigüedades.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Calibri"/>
              <a:buAutoNum type="arabicPeriod"/>
            </a:pP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472440">
              <a:lnSpc>
                <a:spcPct val="100000"/>
              </a:lnSpc>
              <a:buSzPct val="93750"/>
              <a:buAutoNum type="arabicPeriod"/>
              <a:tabLst>
                <a:tab pos="2127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Comprensible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humanos.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representación</a:t>
            </a:r>
            <a:r>
              <a:rPr sz="12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vista como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lenguaje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natural,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así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lógica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debería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fluir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libremente.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soportar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modularidad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jerarquía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clases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(los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osos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polares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osos,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animales).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además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contar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primitivas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simples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combinen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compleja.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Calibri"/>
              <a:buAutoNum type="arabicPeriod"/>
            </a:pP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2069">
              <a:lnSpc>
                <a:spcPct val="100000"/>
              </a:lnSpc>
              <a:spcBef>
                <a:spcPts val="5"/>
              </a:spcBef>
              <a:buSzPct val="93750"/>
              <a:buAutoNum type="arabicPeriod"/>
              <a:tabLst>
                <a:tab pos="2127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Consistencia.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Pedro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cerrado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puerta,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también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ser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interpretado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puerta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sido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cerrada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Pedro.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Siendo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consistente,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representación</a:t>
            </a:r>
            <a:r>
              <a:rPr sz="12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 </a:t>
            </a:r>
            <a:r>
              <a:rPr sz="12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eliminar</a:t>
            </a:r>
            <a:r>
              <a:rPr sz="12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redundante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conflictivo.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12090" indent="-200025">
              <a:lnSpc>
                <a:spcPct val="100000"/>
              </a:lnSpc>
              <a:buSzPct val="93750"/>
              <a:buAutoNum type="arabicPeriod"/>
              <a:tabLst>
                <a:tab pos="2127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Eficiencia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61290" indent="-149225">
              <a:lnSpc>
                <a:spcPct val="100000"/>
              </a:lnSpc>
              <a:buAutoNum type="arabicPlain" startAt="5"/>
              <a:tabLst>
                <a:tab pos="1619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Facilidad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modificación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actualización.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61290" indent="-149225">
              <a:lnSpc>
                <a:spcPct val="100000"/>
              </a:lnSpc>
              <a:buAutoNum type="arabicPlain" startAt="5"/>
              <a:tabLst>
                <a:tab pos="161925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Soporte</a:t>
            </a:r>
            <a:r>
              <a:rPr sz="12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actividad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inteligente</a:t>
            </a:r>
            <a:r>
              <a:rPr sz="12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usa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base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conocimiento.</a:t>
            </a:r>
            <a:endParaRPr sz="12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725F21-425E-4954-D8AE-5DAC90600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1278" y="663507"/>
            <a:ext cx="395097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Ciclo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 Vida de la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Representación</a:t>
            </a:r>
            <a:r>
              <a:rPr sz="1800" b="1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–</a:t>
            </a:r>
            <a:r>
              <a:rPr sz="1800" b="1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6</a:t>
            </a:r>
            <a:r>
              <a:rPr sz="1800" b="1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características</a:t>
            </a:r>
            <a:r>
              <a:rPr sz="1800" b="1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18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272369374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E2E3E6B-1337-E5F3-99FE-BE132F3AEE86}"/>
              </a:ext>
            </a:extLst>
          </p:cNvPr>
          <p:cNvSpPr txBox="1"/>
          <p:nvPr/>
        </p:nvSpPr>
        <p:spPr>
          <a:xfrm>
            <a:off x="578002" y="1703578"/>
            <a:ext cx="3783329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64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 una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metodología. </a:t>
            </a:r>
            <a:r>
              <a:rPr sz="14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herramientas.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3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Arquitectura.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2255520">
              <a:lnSpc>
                <a:spcPct val="100000"/>
              </a:lnSpc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1400" spc="-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plataforma.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proyectos.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Indicadores.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KPI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(indicador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Clave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Desempeño)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ETL.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249745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 Cubos.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Medidas. </a:t>
            </a:r>
            <a:r>
              <a:rPr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Son</a:t>
            </a:r>
            <a:r>
              <a:rPr sz="1400" spc="-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Métricas.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95DB0B-539F-146E-1903-234D0D70F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1277" y="421647"/>
            <a:ext cx="445909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1045" marR="5080" indent="-72898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Ciclo</a:t>
            </a:r>
            <a:r>
              <a:rPr sz="2000" b="1" spc="-4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Vida</a:t>
            </a:r>
            <a:r>
              <a:rPr sz="2000" b="1" spc="-3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sz="2000" b="1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sz="20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información </a:t>
            </a:r>
            <a:r>
              <a:rPr sz="2000" b="1" spc="-39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sz="20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Representación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1136220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2D707BF1-945D-7315-9C60-4EADDB2BABA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244" y="742187"/>
            <a:ext cx="7367016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902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51E04D6-5387-2278-C8F6-CD9725111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8835" y="777253"/>
            <a:ext cx="20599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e</a:t>
            </a: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fini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ci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one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14A181-F558-CBC3-BDE6-7BDD42768CEE}"/>
              </a:ext>
            </a:extLst>
          </p:cNvPr>
          <p:cNvSpPr txBox="1"/>
          <p:nvPr/>
        </p:nvSpPr>
        <p:spPr>
          <a:xfrm>
            <a:off x="552704" y="1727453"/>
            <a:ext cx="7826375" cy="1872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1783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Business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Intelligence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habilidad</a:t>
            </a:r>
            <a:r>
              <a:rPr sz="1200" spc="7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transformar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 </a:t>
            </a:r>
            <a:r>
              <a:rPr sz="12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conocimiento,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se pueda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optimizar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negocios.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un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punto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vista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pragmático,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asociándolo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directamente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podemos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definir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Business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Intelligence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conjunto</a:t>
            </a:r>
            <a:r>
              <a:rPr sz="1200" spc="8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metodologías,</a:t>
            </a:r>
            <a:r>
              <a:rPr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aplicaciones</a:t>
            </a:r>
            <a:r>
              <a:rPr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10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</a:t>
            </a:r>
            <a:r>
              <a:rPr sz="1200" spc="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200" spc="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permiten</a:t>
            </a:r>
            <a:r>
              <a:rPr sz="1200" spc="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reunir,</a:t>
            </a:r>
            <a:r>
              <a:rPr sz="1200" spc="1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depurar </a:t>
            </a:r>
            <a:r>
              <a:rPr sz="1200" spc="-39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transformar datos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sistemas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transaccionales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 desestructurada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(interna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externa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compañía) 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 estructurada,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explotación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directa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(reporting, análisis </a:t>
            </a:r>
            <a:r>
              <a:rPr sz="12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OLTP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/ </a:t>
            </a:r>
            <a:r>
              <a:rPr sz="1200" spc="-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OLAP,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alertas...)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análisis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conversión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conocimiento,</a:t>
            </a:r>
            <a:r>
              <a:rPr sz="12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dando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así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soporte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2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sobre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16414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FD45EB0-37DE-D371-8B09-DE352B603E13}"/>
              </a:ext>
            </a:extLst>
          </p:cNvPr>
          <p:cNvSpPr txBox="1"/>
          <p:nvPr/>
        </p:nvSpPr>
        <p:spPr>
          <a:xfrm>
            <a:off x="78739" y="2037079"/>
            <a:ext cx="7581900" cy="1989584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just">
              <a:lnSpc>
                <a:spcPts val="1730"/>
              </a:lnSpc>
              <a:spcBef>
                <a:spcPts val="310"/>
              </a:spcBef>
              <a:buClr>
                <a:srgbClr val="FFFFFF"/>
              </a:buClr>
              <a:tabLst>
                <a:tab pos="287020" algn="l"/>
              </a:tabLst>
            </a:pP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	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Inteligencia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Empresarial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(BI)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o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Business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Intelligence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define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2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plataforma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compuesta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diseñadas</a:t>
            </a:r>
            <a:r>
              <a:rPr sz="1200" spc="6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</a:t>
            </a:r>
            <a:r>
              <a:rPr sz="1200" spc="7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2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apoyar </a:t>
            </a:r>
            <a:r>
              <a:rPr sz="12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IT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usuarios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sz="12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empresariales.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Encontrará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listado completo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soluciones en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Inteligencia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Empresarial 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</a:t>
            </a:r>
            <a:r>
              <a:rPr sz="12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aquí.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241300" marR="5080" indent="-228600" algn="just">
              <a:lnSpc>
                <a:spcPts val="1730"/>
              </a:lnSpc>
              <a:buFont typeface="Arial MT"/>
              <a:buChar char="•"/>
              <a:tabLst>
                <a:tab pos="241300" algn="l"/>
              </a:tabLst>
            </a:pP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inteligencia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empresarial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Microsoft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(en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inglés)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diseñaron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interoperar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manera óptima desde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primer </a:t>
            </a:r>
            <a:r>
              <a:rPr sz="12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momento,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contribuyendo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cada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tecnología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tomar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mejores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empresariales</a:t>
            </a:r>
            <a:r>
              <a:rPr sz="12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2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 </a:t>
            </a:r>
            <a:r>
              <a:rPr sz="12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empresariales</a:t>
            </a:r>
            <a:endParaRPr sz="12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963C996-68B3-32CC-F835-5F9E77D722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4984" y="781868"/>
            <a:ext cx="271246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D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e</a:t>
            </a: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fini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ci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one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7299367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DD15760-1142-7159-2451-D49613A3E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2210" y="799405"/>
            <a:ext cx="605878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2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definitiva,</a:t>
            </a:r>
            <a:r>
              <a:rPr sz="2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</a:t>
            </a:r>
            <a:r>
              <a:rPr sz="2400" b="1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solución</a:t>
            </a:r>
            <a:r>
              <a:rPr sz="2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 </a:t>
            </a:r>
            <a:r>
              <a:rPr sz="2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completa</a:t>
            </a:r>
            <a:r>
              <a:rPr sz="2400" b="1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2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CD12593-0AA5-189F-4736-B19A63AEFA91}"/>
              </a:ext>
            </a:extLst>
          </p:cNvPr>
          <p:cNvSpPr txBox="1"/>
          <p:nvPr/>
        </p:nvSpPr>
        <p:spPr>
          <a:xfrm>
            <a:off x="656336" y="1915794"/>
            <a:ext cx="7458964" cy="27821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27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Observar</a:t>
            </a:r>
            <a:r>
              <a:rPr sz="1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¿qué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está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ocurriendo?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509270">
              <a:lnSpc>
                <a:spcPct val="100000"/>
              </a:lnSpc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Comprender</a:t>
            </a:r>
            <a:r>
              <a:rPr sz="1400" b="1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¿por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qué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ocurre?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509270">
              <a:lnSpc>
                <a:spcPct val="100000"/>
              </a:lnSpc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Predecir</a:t>
            </a:r>
            <a:r>
              <a:rPr sz="1400" b="1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¿qué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ocurriría?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509270">
              <a:lnSpc>
                <a:spcPct val="100000"/>
              </a:lnSpc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Colaborar</a:t>
            </a:r>
            <a:r>
              <a:rPr sz="1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¿qué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debería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hacer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equipo?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509270">
              <a:lnSpc>
                <a:spcPct val="100000"/>
              </a:lnSpc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Decidir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¿qué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camino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debe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seguir?</a:t>
            </a: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Factores</a:t>
            </a:r>
            <a:r>
              <a:rPr sz="16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Críticos: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Rapidez</a:t>
            </a:r>
            <a:r>
              <a:rPr sz="16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6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contar</a:t>
            </a:r>
            <a:r>
              <a:rPr sz="16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6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información.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marR="1294765">
              <a:lnSpc>
                <a:spcPct val="100000"/>
              </a:lnSpc>
            </a:pP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Planificación,</a:t>
            </a:r>
            <a:r>
              <a:rPr sz="16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orden. 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Alineaciones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estratégicas. </a:t>
            </a:r>
            <a:r>
              <a:rPr sz="16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Negociación.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69900" marR="2316480">
              <a:lnSpc>
                <a:spcPct val="100000"/>
              </a:lnSpc>
            </a:pP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</a:t>
            </a:r>
            <a:r>
              <a:rPr sz="16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sz="16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</a:t>
            </a:r>
            <a:r>
              <a:rPr sz="16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ación. 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6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6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equipo</a:t>
            </a:r>
            <a:endParaRPr sz="16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93100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D41882-7C52-470A-AB82-6DA8D459E825}"/>
              </a:ext>
            </a:extLst>
          </p:cNvPr>
          <p:cNvSpPr txBox="1"/>
          <p:nvPr/>
        </p:nvSpPr>
        <p:spPr>
          <a:xfrm>
            <a:off x="474915" y="412718"/>
            <a:ext cx="5286374" cy="3336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Inteligencia</a:t>
            </a:r>
            <a:r>
              <a:rPr lang="es-MX"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negocios</a:t>
            </a:r>
            <a:r>
              <a:rPr lang="es-MX" sz="1400" b="1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3</a:t>
            </a:r>
            <a:r>
              <a:rPr lang="es-MX"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perspectivas: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24180" marR="5080" indent="45720" algn="just">
              <a:lnSpc>
                <a:spcPct val="100000"/>
              </a:lnSpc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Desde el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punto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decisiones: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«Apoyar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toma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decisiones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mejoran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rendimiento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compañía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promover</a:t>
            </a:r>
            <a:r>
              <a:rPr lang="es-MX" sz="1400" spc="5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ventaja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competitiva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mercado.»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24180" marR="6985" algn="just">
              <a:lnSpc>
                <a:spcPct val="100000"/>
              </a:lnSpc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Desde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punto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los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datos: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«La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recolección,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consolidación y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conversión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útiles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identificación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métricas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negocios»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424180" marR="5715" indent="45720" algn="just">
              <a:lnSpc>
                <a:spcPct val="100000"/>
              </a:lnSpc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Desde el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punto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uso: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«Es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visto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 un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estado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madurez,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al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momento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decidir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medirse,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retroalimentarse,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organizarse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y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crecer»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47221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ED6FFC45-2858-5BE5-A5E0-F8879D1F4814}"/>
              </a:ext>
            </a:extLst>
          </p:cNvPr>
          <p:cNvSpPr txBox="1"/>
          <p:nvPr/>
        </p:nvSpPr>
        <p:spPr>
          <a:xfrm>
            <a:off x="840739" y="751078"/>
            <a:ext cx="7140575" cy="3674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marketing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698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identificar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precisa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clientes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estudiar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mayor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detalle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comportamiento.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ello se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incluir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análisis</a:t>
            </a:r>
            <a:r>
              <a:rPr sz="1400" spc="-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capaces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medir,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por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ejemplo,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impacto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promociones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cada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segmento.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compras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acceder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mercado,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vinculándolos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básica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necesaria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hallar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relaciones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entre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coste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beneficio.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mismo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tiempo,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monitorizar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cada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factoría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cadena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producción,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 que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ayudar a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optimizar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volumen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compras.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producción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71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proporciona</a:t>
            </a:r>
            <a:r>
              <a:rPr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mecanismo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analizar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rendimiento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cualquier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tipo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operativo,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comprende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control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calidad</a:t>
            </a:r>
            <a:r>
              <a:rPr sz="1400" spc="-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administración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inventarios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hasta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 planificación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historización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producción.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1653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54" y="57794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es-419" sz="1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GESTION DE TECNOLOGIAS</a:t>
              </a:r>
              <a:endParaRPr lang="es-419" b="1" dirty="0">
                <a:solidFill>
                  <a:schemeClr val="bg1"/>
                </a:solidFill>
                <a:latin typeface="Morn Thin" panose="00000200000000000000" pitchFamily="50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9A400256-4ED7-E3CB-8E3B-317D53F5D286}"/>
              </a:ext>
            </a:extLst>
          </p:cNvPr>
          <p:cNvSpPr txBox="1"/>
          <p:nvPr/>
        </p:nvSpPr>
        <p:spPr>
          <a:xfrm>
            <a:off x="426249" y="873860"/>
            <a:ext cx="7166609" cy="432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ventas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27114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facilita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comprensión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las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necesidades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cliente,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así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como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responder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las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nuevas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oportunidades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mercado.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También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son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posibles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análisis</a:t>
            </a:r>
            <a:r>
              <a:rPr sz="1400" spc="-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patrones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compra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aprovechar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coyunturas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ventas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productos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asociados.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económico-financiero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acceder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datos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inmediata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tiempo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real,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mejorando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así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ciertas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operaciones,</a:t>
            </a:r>
            <a:r>
              <a:rPr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suelen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incluir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presupuestos,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proyecciones,</a:t>
            </a:r>
            <a:r>
              <a:rPr sz="1400" spc="6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control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gestión, </a:t>
            </a:r>
            <a:r>
              <a:rPr sz="1400" spc="-3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tesorería,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balances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cuentas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resultados.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atención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cliente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173355" algn="just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Aplicado a este ámbito, el BI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 evaluar con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exactitud 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 los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segmentos </a:t>
            </a:r>
            <a:r>
              <a:rPr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mercado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de los clientes individuales, además de ayudar 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retener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los clientes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rentables.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r>
              <a:rPr sz="1400" b="1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humanos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127635">
              <a:lnSpc>
                <a:spcPct val="100000"/>
              </a:lnSpc>
            </a:pP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Obteniendo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datos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precisos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fuente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adecuada,</a:t>
            </a:r>
            <a:r>
              <a:rPr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BI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permite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analizar</a:t>
            </a:r>
            <a:r>
              <a:rPr sz="1400" spc="-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 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parámetros</a:t>
            </a:r>
            <a:r>
              <a:rPr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más</a:t>
            </a:r>
            <a:r>
              <a:rPr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pueden</a:t>
            </a:r>
            <a:r>
              <a:rPr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afectar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departamento:</a:t>
            </a:r>
            <a:r>
              <a:rPr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satisfacción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empleados, </a:t>
            </a:r>
            <a:r>
              <a:rPr sz="1400" spc="-35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absentismo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laboral,</a:t>
            </a:r>
            <a:r>
              <a:rPr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beneficio-hora/hombre…</a:t>
            </a:r>
            <a:r>
              <a:rPr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etc.</a:t>
            </a:r>
            <a:endParaRPr sz="140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83009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DE739-ED5F-86B4-B6C0-3CC6B255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461771"/>
            <a:ext cx="7648574" cy="469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54477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pic>
        <p:nvPicPr>
          <p:cNvPr id="3" name="Picture 2" descr="Figura 12">
            <a:extLst>
              <a:ext uri="{FF2B5EF4-FFF2-40B4-BE49-F238E27FC236}">
                <a16:creationId xmlns:a16="http://schemas.microsoft.com/office/drawing/2014/main" id="{D89D16E3-3B02-CE1D-F7D5-C72EA696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23671"/>
            <a:ext cx="7115175" cy="497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3957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37DD5FF-79F7-CA90-905A-050E68DB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7" y="1085418"/>
            <a:ext cx="5638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72746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72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123258"/>
                </a:solidFill>
                <a:latin typeface="Century Gothic" panose="020B0502020202020204" pitchFamily="34" charset="0"/>
              </a:rPr>
              <a:t>CONCLUSIONES</a:t>
            </a:r>
            <a:endParaRPr lang="en-US" sz="32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794659" y="296949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1794659" y="4448469"/>
            <a:ext cx="228788" cy="228788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B02471-16E4-E903-7756-4F1E6CAC4011}"/>
              </a:ext>
            </a:extLst>
          </p:cNvPr>
          <p:cNvSpPr txBox="1"/>
          <p:nvPr/>
        </p:nvSpPr>
        <p:spPr>
          <a:xfrm>
            <a:off x="2031900" y="2697306"/>
            <a:ext cx="63024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Tecnologías de Información extienden el capital estructural mediante conocimientos, procesos e instrumentos conectados por Internet y disponibles dónde y cuándo sean necesarios, implementando nuevos modelos de negocio que modifican las reglas de liderazgo del mercado.</a:t>
            </a:r>
            <a:br>
              <a:rPr lang="es-MX" sz="1400" dirty="0"/>
            </a:b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 plan de seguimiento y cumplimiento de todo lo propuesto mediante unos mecanismos de evaluación adecuados permiten cumplir los objetivos misionales</a:t>
            </a:r>
          </a:p>
          <a:p>
            <a:pPr marL="847725">
              <a:lnSpc>
                <a:spcPct val="100000"/>
              </a:lnSpc>
            </a:pPr>
            <a:endParaRPr lang="es-MX" sz="1400" spc="-5" dirty="0">
              <a:solidFill>
                <a:srgbClr val="01388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7461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272"/>
            <a:ext cx="9144000" cy="609545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10000">
                <a:srgbClr val="EC035F">
                  <a:shade val="30000"/>
                  <a:satMod val="115000"/>
                  <a:alpha val="8000"/>
                </a:srgbClr>
              </a:gs>
              <a:gs pos="56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416577" y="1986514"/>
            <a:ext cx="2310844" cy="3758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55320"/>
          <a:stretch/>
        </p:blipFill>
        <p:spPr>
          <a:xfrm>
            <a:off x="7216357" y="4074956"/>
            <a:ext cx="2438788" cy="2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/>
          <a:stretch/>
        </p:blipFill>
        <p:spPr>
          <a:xfrm>
            <a:off x="1123949" y="322747"/>
            <a:ext cx="6257925" cy="654423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648"/>
            <a:ext cx="9143999" cy="6858000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52000">
                <a:srgbClr val="002864"/>
              </a:gs>
              <a:gs pos="72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1123949" y="1602950"/>
            <a:ext cx="2449369" cy="4689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49107" y="5754769"/>
            <a:ext cx="688874" cy="9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25" y="728854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/>
          <p:cNvSpPr txBox="1"/>
          <p:nvPr/>
        </p:nvSpPr>
        <p:spPr>
          <a:xfrm>
            <a:off x="3214096" y="2895943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INICIO RECURSO </a:t>
            </a:r>
          </a:p>
          <a:p>
            <a:pPr algn="ctr"/>
            <a:r>
              <a:rPr lang="es-CO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MULTIMEDIA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5260" y="5667481"/>
            <a:ext cx="879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Para acceder a este video diríjase a la etiqueta de material de apoyo</a:t>
            </a:r>
          </a:p>
          <a:p>
            <a:r>
              <a:rPr lang="es-CO">
                <a:solidFill>
                  <a:schemeClr val="bg1"/>
                </a:solidFill>
                <a:hlinkClick r:id="rId3" action="ppaction://hlinkfile"/>
              </a:rPr>
              <a:t>introd_itil.pdf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pic>
        <p:nvPicPr>
          <p:cNvPr id="5" name="Picture 4" descr="Resultado de imagen para avion silueta png">
            <a:extLst>
              <a:ext uri="{FF2B5EF4-FFF2-40B4-BE49-F238E27FC236}">
                <a16:creationId xmlns:a16="http://schemas.microsoft.com/office/drawing/2014/main" id="{10A086D5-F53A-4FF3-815A-9A050312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2" y="1280113"/>
            <a:ext cx="2055456" cy="21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29DB83B5-8887-4804-829F-198FDB03ABA1}"/>
              </a:ext>
            </a:extLst>
          </p:cNvPr>
          <p:cNvSpPr txBox="1"/>
          <p:nvPr/>
        </p:nvSpPr>
        <p:spPr>
          <a:xfrm>
            <a:off x="1072024" y="4174003"/>
            <a:ext cx="699995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“Las grandes oportunidades nacen de haber sabido aprovechar las pequeñas”.</a:t>
            </a:r>
          </a:p>
          <a:p>
            <a:pPr algn="l"/>
            <a:endParaRPr lang="es-MX" sz="1400" b="1" i="1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l"/>
            <a:r>
              <a:rPr lang="es-MX" sz="1400" b="1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“Si decides hacer solo las cosas que sabes que van a funcionar, dejarás un montón de oportunidades encima de la mesa”</a:t>
            </a:r>
          </a:p>
          <a:p>
            <a:pPr algn="l"/>
            <a:endParaRPr lang="es-MX" sz="1400" b="1" i="1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Verdana" panose="020B0604030504040204" pitchFamily="34" charset="0"/>
            </a:endParaRPr>
          </a:p>
          <a:p>
            <a:pPr algn="l"/>
            <a:r>
              <a:rPr lang="es-MX" sz="1400" b="1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“De vez en cuando, una nueva tecnología, un antiguo problema y una gran idea se convierten en una innovación». Dean </a:t>
            </a:r>
            <a:r>
              <a:rPr lang="es-MX" sz="1400" b="1" i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Kamen</a:t>
            </a:r>
            <a:r>
              <a:rPr lang="es-MX" sz="1400" b="1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. Creador del Segway y el </a:t>
            </a:r>
            <a:r>
              <a:rPr lang="es-MX" sz="1400" b="1" i="1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iBOT</a:t>
            </a:r>
            <a:r>
              <a:rPr lang="es-MX" sz="1400" b="1" i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Verdana" panose="020B0604030504040204" pitchFamily="34" charset="0"/>
              </a:rPr>
              <a:t>.</a:t>
            </a:r>
          </a:p>
          <a:p>
            <a:pPr algn="ctr"/>
            <a:r>
              <a:rPr lang="es-MX" sz="16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ctr"/>
            <a:endParaRPr lang="es-CO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s-ES" b="1" dirty="0">
              <a:solidFill>
                <a:schemeClr val="bg1"/>
              </a:solidFill>
              <a:latin typeface="Contradiction" panose="02000500000000000000" pitchFamily="50" charset="0"/>
              <a:ea typeface="Verdana" panose="020B060403050404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 flipV="1">
            <a:off x="6195526" y="3935102"/>
            <a:ext cx="93306" cy="163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813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615709"/>
              </p:ext>
            </p:extLst>
          </p:nvPr>
        </p:nvGraphicFramePr>
        <p:xfrm>
          <a:off x="1295277" y="1196577"/>
          <a:ext cx="6096000" cy="4739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782181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655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 SEMANA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02060"/>
                          </a:solidFill>
                        </a:rPr>
                        <a:t>CONTENIDO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1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Las TICS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89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Plan Estratégico TI. PETI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9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Modelo Operativo del Negocio T.I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302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="1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CO" sz="1400" b="1" dirty="0">
                        <a:solidFill>
                          <a:srgbClr val="01388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58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1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SEMANA 6</a:t>
                      </a: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1" dirty="0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Modelo  Gestión </a:t>
                      </a:r>
                      <a:r>
                        <a:rPr lang="es-CO" sz="1400" b="1">
                          <a:solidFill>
                            <a:srgbClr val="013889"/>
                          </a:solidFill>
                          <a:latin typeface="Century Gothic" panose="020B0502020202020204" pitchFamily="34" charset="0"/>
                        </a:rPr>
                        <a:t>de Tecnologías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5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8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Gestión T.I - Entrenamiento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35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9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Gerencia de Proyecto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34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Normas ISO –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846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Herramientas Auditoria Sistemas</a:t>
                      </a:r>
                      <a:endParaRPr lang="es-CO" sz="140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7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Auditoria Sistemas – Caso Practico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62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BB4E45B-52CA-0C38-D938-5768B5E8C630}"/>
              </a:ext>
            </a:extLst>
          </p:cNvPr>
          <p:cNvSpPr txBox="1"/>
          <p:nvPr/>
        </p:nvSpPr>
        <p:spPr>
          <a:xfrm>
            <a:off x="823913" y="777641"/>
            <a:ext cx="5286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lang="es-419" sz="1600" b="1" spc="-30" dirty="0" err="1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Gestion</a:t>
            </a:r>
            <a:r>
              <a:rPr lang="es-419" sz="1600" b="1" spc="-11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lang="es-419" sz="1600" b="1" spc="-15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de</a:t>
            </a:r>
            <a:r>
              <a:rPr lang="es-419" sz="1600" b="1" spc="-70" dirty="0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 </a:t>
            </a:r>
            <a:r>
              <a:rPr lang="es-419" sz="1600" b="1" spc="-60" dirty="0" err="1">
                <a:solidFill>
                  <a:srgbClr val="013F99"/>
                </a:solidFill>
                <a:latin typeface="Century Gothic" panose="020B0502020202020204" pitchFamily="34" charset="0"/>
                <a:cs typeface="Calibri Light"/>
              </a:rPr>
              <a:t>Tecnologias</a:t>
            </a:r>
            <a:endParaRPr lang="es-MX" sz="1600" b="1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9A93E9-2A3A-AA80-6AE4-93A66F90611A}"/>
              </a:ext>
            </a:extLst>
          </p:cNvPr>
          <p:cNvSpPr txBox="1"/>
          <p:nvPr/>
        </p:nvSpPr>
        <p:spPr>
          <a:xfrm>
            <a:off x="823913" y="1729489"/>
            <a:ext cx="7662862" cy="1613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Proceso mediante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cual se obtienen, despliegan 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utilizan recursos básicos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(económicos, físicos, humanos, materiales)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manejar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 dentro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para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sociedad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 sirve. Tiene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elemento básico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gestión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del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ciclo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vida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</a:t>
            </a:r>
            <a:r>
              <a:rPr lang="es-MX"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desarrolla</a:t>
            </a:r>
            <a:r>
              <a:rPr lang="es-MX"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cualquier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organización”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6350" algn="just">
              <a:lnSpc>
                <a:spcPct val="100000"/>
              </a:lnSpc>
              <a:spcBef>
                <a:spcPts val="95"/>
              </a:spcBef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Esto significa que: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pertinencia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oportunidad se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convierten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atributos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indispensables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ante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cierta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realidad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que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circunstancial.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C09EAF2-D797-D366-435B-DC32A1F2F69A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</p:spTree>
    <p:extLst>
      <p:ext uri="{BB962C8B-B14F-4D97-AF65-F5344CB8AC3E}">
        <p14:creationId xmlns:p14="http://schemas.microsoft.com/office/powerpoint/2010/main" val="9344884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F2956-DFE8-7AEA-D3FE-DD00C21F625B}"/>
              </a:ext>
            </a:extLst>
          </p:cNvPr>
          <p:cNvSpPr txBox="1"/>
          <p:nvPr/>
        </p:nvSpPr>
        <p:spPr>
          <a:xfrm>
            <a:off x="623888" y="502496"/>
            <a:ext cx="68627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White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se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refiere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tres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componentes: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•Recursos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información,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incluida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identificación,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valoración</a:t>
            </a:r>
            <a:r>
              <a:rPr lang="es-MX"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uso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internos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externos,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•Tecnología,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métodos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entrada,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almacenamiento,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recuperación</a:t>
            </a:r>
            <a:r>
              <a:rPr lang="es-MX"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</a:p>
          <a:p>
            <a:pPr marL="12700">
              <a:lnSpc>
                <a:spcPct val="100000"/>
              </a:lnSpc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distribución</a:t>
            </a:r>
            <a:r>
              <a:rPr lang="es-MX" sz="1400" spc="3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lang="es-MX" sz="1400" spc="2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tanto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en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forma local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como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remota,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•Gestión,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incluida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planificación</a:t>
            </a:r>
            <a:r>
              <a:rPr lang="es-MX" sz="1400" spc="4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estratégica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negocios,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gestión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recursos </a:t>
            </a:r>
            <a:r>
              <a:rPr lang="es-MX" sz="1400" spc="-39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humanos,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comunicación</a:t>
            </a:r>
            <a:r>
              <a:rPr lang="es-MX" sz="1400" spc="4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interpersonal,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contabilidad,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los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presupuestos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el 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marketing.</a:t>
            </a:r>
            <a:endParaRPr lang="es-MX" sz="1400" dirty="0">
              <a:solidFill>
                <a:srgbClr val="013F99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0032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765819-C3BC-E76C-0FF8-CEA947877B6C}"/>
              </a:ext>
            </a:extLst>
          </p:cNvPr>
          <p:cNvSpPr txBox="1"/>
          <p:nvPr/>
        </p:nvSpPr>
        <p:spPr>
          <a:xfrm>
            <a:off x="258381" y="1085418"/>
            <a:ext cx="7500937" cy="355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Determinar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necesidades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internas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(relativas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spc="409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las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funciones,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actividades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procesos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administrativos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organización)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 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satisfacerlas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competitivamente.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0" indent="-114935" algn="just">
              <a:lnSpc>
                <a:spcPct val="100000"/>
              </a:lnSpc>
              <a:buSzPct val="94444"/>
              <a:buChar char="•"/>
              <a:tabLst>
                <a:tab pos="127635" algn="l"/>
              </a:tabLst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Determinar</a:t>
            </a:r>
            <a:r>
              <a:rPr lang="es-MX" sz="1400" spc="47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las</a:t>
            </a:r>
            <a:r>
              <a:rPr lang="es-MX" sz="1400" spc="48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necesidades</a:t>
            </a:r>
            <a:r>
              <a:rPr lang="es-MX" sz="1400" spc="49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48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inteligencia</a:t>
            </a:r>
            <a:r>
              <a:rPr lang="es-MX" sz="1400" spc="48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externa</a:t>
            </a:r>
            <a:r>
              <a:rPr lang="es-MX" sz="1400" spc="47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48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47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400" spc="47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satisfacerlas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competitivamente</a:t>
            </a:r>
            <a:r>
              <a:rPr lang="es-MX" sz="1400" spc="-10" dirty="0">
                <a:solidFill>
                  <a:srgbClr val="F1F1F1"/>
                </a:solidFill>
                <a:latin typeface="Century Gothic" panose="020B0502020202020204" pitchFamily="34" charset="0"/>
                <a:cs typeface="Calibri"/>
              </a:rPr>
              <a:t>.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298450" marR="108966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Desarrollar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base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informacional</a:t>
            </a:r>
            <a:r>
              <a:rPr lang="es-MX"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400" spc="2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garantizar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su </a:t>
            </a:r>
            <a:r>
              <a:rPr lang="es-MX" sz="1400" spc="-39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accesibilidad.</a:t>
            </a:r>
          </a:p>
          <a:p>
            <a:pPr marL="298450" marR="108966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Optimizar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el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flujo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organizacional</a:t>
            </a:r>
            <a:r>
              <a:rPr lang="es-MX" sz="140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información</a:t>
            </a:r>
            <a:r>
              <a:rPr lang="es-MX"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 el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nivel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spc="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las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comunicaciones.</a:t>
            </a: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Desarrollar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la</a:t>
            </a:r>
            <a:r>
              <a:rPr lang="es-MX"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estructura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informacional</a:t>
            </a:r>
            <a:r>
              <a:rPr lang="es-MX" sz="1400" spc="3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de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la</a:t>
            </a:r>
            <a:r>
              <a:rPr lang="es-MX" sz="1400" spc="2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organización</a:t>
            </a:r>
            <a:r>
              <a:rPr lang="es-MX" sz="1400" spc="3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y</a:t>
            </a:r>
            <a:r>
              <a:rPr lang="es-MX" sz="1400" spc="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garantizar</a:t>
            </a:r>
            <a:r>
              <a:rPr lang="es-MX" sz="1400" spc="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su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  <a:p>
            <a:pPr marL="12700" marR="6028055">
              <a:lnSpc>
                <a:spcPct val="100000"/>
              </a:lnSpc>
              <a:spcBef>
                <a:spcPts val="5"/>
              </a:spcBef>
            </a:pPr>
            <a:r>
              <a:rPr lang="es-MX" sz="1400" spc="-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op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e</a:t>
            </a:r>
            <a:r>
              <a:rPr lang="es-MX" sz="1400" spc="-4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r</a:t>
            </a:r>
            <a:r>
              <a:rPr lang="es-MX" sz="1400" spc="-15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a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t</a:t>
            </a:r>
            <a:r>
              <a:rPr lang="es-MX" sz="1400" spc="-1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i</a:t>
            </a:r>
            <a:r>
              <a:rPr lang="es-MX" sz="1400" dirty="0">
                <a:solidFill>
                  <a:srgbClr val="123157"/>
                </a:solidFill>
                <a:latin typeface="Century Gothic" panose="020B0502020202020204" pitchFamily="34" charset="0"/>
                <a:cs typeface="Calibri"/>
              </a:rPr>
              <a:t>vidad.  </a:t>
            </a:r>
            <a:r>
              <a:rPr lang="es-MX" sz="1400" dirty="0">
                <a:solidFill>
                  <a:srgbClr val="F1F1F1"/>
                </a:solidFill>
                <a:latin typeface="Century Gothic" panose="020B0502020202020204" pitchFamily="34" charset="0"/>
                <a:cs typeface="Calibri"/>
              </a:rPr>
              <a:t>v</a:t>
            </a:r>
            <a:endParaRPr lang="es-MX" sz="1400" dirty="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6134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5E8F6254-BF44-8A08-CFC2-7568483702B1}"/>
              </a:ext>
            </a:extLst>
          </p:cNvPr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A69561-0A77-9CA8-659C-5ED49BC78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688D6F1F-EBB1-11E9-6A8A-9476A874624C}"/>
              </a:ext>
            </a:extLst>
          </p:cNvPr>
          <p:cNvSpPr txBox="1">
            <a:spLocks/>
          </p:cNvSpPr>
          <p:nvPr/>
        </p:nvSpPr>
        <p:spPr>
          <a:xfrm>
            <a:off x="290448" y="6234607"/>
            <a:ext cx="2827654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240"/>
              </a:lnSpc>
            </a:pP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Bibliografia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: </a:t>
            </a:r>
            <a:r>
              <a:rPr lang="es-419" sz="1050" spc="-4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Hr</a:t>
            </a:r>
            <a:r>
              <a:rPr lang="es-419" sz="1050" spc="-45" dirty="0">
                <a:solidFill>
                  <a:srgbClr val="013F99"/>
                </a:solidFill>
                <a:latin typeface="Century Gothic" panose="020B0502020202020204" pitchFamily="34" charset="0"/>
              </a:rPr>
              <a:t>.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Analytics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419" sz="105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Directores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-</a:t>
            </a:r>
            <a:r>
              <a:rPr lang="es-419" sz="105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Meta</a:t>
            </a:r>
            <a:r>
              <a:rPr lang="es-419" sz="105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4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419" sz="105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Cegid</a:t>
            </a:r>
            <a:endParaRPr lang="es-419" sz="1050" spc="-5" dirty="0">
              <a:solidFill>
                <a:srgbClr val="013F99"/>
              </a:solidFill>
              <a:latin typeface="Century Gothic" panose="020B0502020202020204" pitchFamily="34" charset="0"/>
            </a:endParaRPr>
          </a:p>
          <a:p>
            <a:pPr marL="635" algn="ctr"/>
            <a:r>
              <a:rPr lang="es-419" sz="1050" spc="-5" dirty="0" err="1">
                <a:solidFill>
                  <a:srgbClr val="013F99"/>
                </a:solidFill>
                <a:latin typeface="Century Gothic" panose="020B0502020202020204" pitchFamily="34" charset="0"/>
              </a:rPr>
              <a:t>Compañy</a:t>
            </a:r>
            <a:r>
              <a:rPr lang="es-419" sz="1050" spc="-6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419" sz="1050" dirty="0">
                <a:solidFill>
                  <a:srgbClr val="013F99"/>
                </a:solidFill>
                <a:latin typeface="Century Gothic" panose="020B0502020202020204" pitchFamily="34" charset="0"/>
              </a:rPr>
              <a:t>Articulo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A7AEAA-A24F-8F71-3462-890467DD7D34}"/>
              </a:ext>
            </a:extLst>
          </p:cNvPr>
          <p:cNvSpPr txBox="1">
            <a:spLocks/>
          </p:cNvSpPr>
          <p:nvPr/>
        </p:nvSpPr>
        <p:spPr>
          <a:xfrm>
            <a:off x="901471" y="2421763"/>
            <a:ext cx="7341057" cy="18184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31445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•Optimizar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 el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aprovechamiento de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base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y la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estructura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informacionales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de </a:t>
            </a:r>
            <a:r>
              <a:rPr lang="es-MX" sz="1400" spc="-39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organización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para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incrementar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su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productividad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o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el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rendimiento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la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inversión.</a:t>
            </a:r>
          </a:p>
          <a:p>
            <a:pPr marL="90805">
              <a:lnSpc>
                <a:spcPct val="100000"/>
              </a:lnSpc>
            </a:pPr>
            <a:r>
              <a:rPr lang="es-MX" sz="1400" spc="-20" dirty="0">
                <a:solidFill>
                  <a:srgbClr val="013F99"/>
                </a:solidFill>
                <a:latin typeface="Century Gothic" panose="020B0502020202020204" pitchFamily="34" charset="0"/>
              </a:rPr>
              <a:t>Establecer,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aplicar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y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supervisar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los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procedimientos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relativos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seguridad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</a:p>
          <a:p>
            <a:pPr marL="90805">
              <a:lnSpc>
                <a:spcPct val="100000"/>
              </a:lnSpc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información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organizacional.</a:t>
            </a:r>
          </a:p>
          <a:p>
            <a:pPr marL="90805">
              <a:lnSpc>
                <a:spcPct val="100000"/>
              </a:lnSpc>
            </a:pP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Entrenar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los miembros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de la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organización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en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el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manejo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o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la</a:t>
            </a:r>
            <a:r>
              <a:rPr lang="es-MX" sz="1400" spc="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utilización,</a:t>
            </a:r>
            <a:r>
              <a:rPr lang="es-MX" sz="1400" spc="3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los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5" dirty="0">
                <a:solidFill>
                  <a:srgbClr val="013F99"/>
                </a:solidFill>
                <a:latin typeface="Century Gothic" panose="020B0502020202020204" pitchFamily="34" charset="0"/>
              </a:rPr>
              <a:t>Recursos</a:t>
            </a:r>
            <a:r>
              <a:rPr lang="es-MX" sz="1400" spc="1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informacionales</a:t>
            </a:r>
            <a:r>
              <a:rPr lang="es-MX" sz="1400" spc="20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5" dirty="0">
                <a:solidFill>
                  <a:srgbClr val="013F99"/>
                </a:solidFill>
                <a:latin typeface="Century Gothic" panose="020B0502020202020204" pitchFamily="34" charset="0"/>
              </a:rPr>
              <a:t>de</a:t>
            </a:r>
            <a:r>
              <a:rPr lang="es-MX" sz="1400" dirty="0">
                <a:solidFill>
                  <a:srgbClr val="013F99"/>
                </a:solidFill>
                <a:latin typeface="Century Gothic" panose="020B0502020202020204" pitchFamily="34" charset="0"/>
              </a:rPr>
              <a:t> la</a:t>
            </a:r>
            <a:r>
              <a:rPr lang="es-MX" sz="1400" spc="5" dirty="0">
                <a:solidFill>
                  <a:srgbClr val="013F99"/>
                </a:solidFill>
                <a:latin typeface="Century Gothic" panose="020B0502020202020204" pitchFamily="34" charset="0"/>
              </a:rPr>
              <a:t> </a:t>
            </a:r>
            <a:r>
              <a:rPr lang="es-MX" sz="1400" spc="-10" dirty="0">
                <a:solidFill>
                  <a:srgbClr val="013F99"/>
                </a:solidFill>
                <a:latin typeface="Century Gothic" panose="020B0502020202020204" pitchFamily="34" charset="0"/>
              </a:rPr>
              <a:t>organización.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C0A6D33A-4C63-8A4D-C94D-F0B815AE4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8489" y="951404"/>
            <a:ext cx="107188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Fu</a:t>
            </a:r>
            <a:r>
              <a:rPr sz="1400" b="1" spc="5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n</a:t>
            </a:r>
            <a:r>
              <a:rPr sz="1400" b="1" dirty="0">
                <a:solidFill>
                  <a:srgbClr val="013F99"/>
                </a:solidFill>
                <a:latin typeface="Century Gothic" panose="020B0502020202020204" pitchFamily="34" charset="0"/>
                <a:cs typeface="Calibri"/>
              </a:rPr>
              <a:t>ciones</a:t>
            </a:r>
          </a:p>
        </p:txBody>
      </p:sp>
    </p:spTree>
    <p:extLst>
      <p:ext uri="{BB962C8B-B14F-4D97-AF65-F5344CB8AC3E}">
        <p14:creationId xmlns:p14="http://schemas.microsoft.com/office/powerpoint/2010/main" val="12205763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3358</Words>
  <Application>Microsoft Office PowerPoint</Application>
  <PresentationFormat>Presentación en pantalla (4:3)</PresentationFormat>
  <Paragraphs>322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7" baseType="lpstr">
      <vt:lpstr>Arial</vt:lpstr>
      <vt:lpstr>Arial MT</vt:lpstr>
      <vt:lpstr>Calibri</vt:lpstr>
      <vt:lpstr>Calibri Light</vt:lpstr>
      <vt:lpstr>Century Gothic</vt:lpstr>
      <vt:lpstr>Contradiction</vt:lpstr>
      <vt:lpstr>Morn Thin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Funciones</vt:lpstr>
      <vt:lpstr>Objetivos</vt:lpstr>
      <vt:lpstr>Recursos</vt:lpstr>
      <vt:lpstr>Recursos</vt:lpstr>
      <vt:lpstr>Recursos de Información</vt:lpstr>
      <vt:lpstr>Recursos de Información</vt:lpstr>
      <vt:lpstr>Presentación de PowerPoint</vt:lpstr>
      <vt:lpstr>Presentación de PowerPoint</vt:lpstr>
      <vt:lpstr>Valor de la Información</vt:lpstr>
      <vt:lpstr>Ciclo de Vida de la información</vt:lpstr>
      <vt:lpstr>Ciclo de Vida de la información  Selección</vt:lpstr>
      <vt:lpstr>Ciclo de Vida de la información  Selección - Fiabilidad</vt:lpstr>
      <vt:lpstr>Ciclo de Vida de la información  Selección - Disponibilidad</vt:lpstr>
      <vt:lpstr>Ciclo de Vida de la información  Representación – 6 características básicas</vt:lpstr>
      <vt:lpstr>Ciclo de Vida de la información  Representación</vt:lpstr>
      <vt:lpstr>Presentación de PowerPoint</vt:lpstr>
      <vt:lpstr>Definiciones</vt:lpstr>
      <vt:lpstr>Definiciones</vt:lpstr>
      <vt:lpstr>En definitiva, una solución BI completa permite: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Mauricio Reyes</cp:lastModifiedBy>
  <cp:revision>39</cp:revision>
  <dcterms:modified xsi:type="dcterms:W3CDTF">2023-03-05T22:50:37Z</dcterms:modified>
</cp:coreProperties>
</file>